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5" r:id="rId11"/>
    <p:sldId id="276" r:id="rId12"/>
    <p:sldId id="277" r:id="rId13"/>
    <p:sldId id="278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737" autoAdjust="0"/>
  </p:normalViewPr>
  <p:slideViewPr>
    <p:cSldViewPr>
      <p:cViewPr varScale="1">
        <p:scale>
          <a:sx n="92" d="100"/>
          <a:sy n="92" d="100"/>
        </p:scale>
        <p:origin x="-114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3791948807358778E-3"/>
          <c:w val="0.65884818217167296"/>
          <c:h val="0.9872416102385281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817208612812284"/>
          <c:y val="0.24360406834965287"/>
          <c:w val="0.32948223485953143"/>
          <c:h val="0.742886541494042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2022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6759769435027718E-3"/>
          <c:y val="0.12915399609519621"/>
          <c:w val="0.40390382049642132"/>
          <c:h val="0.6384777435676742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  ОБЩЕГОСУДАРСТВЕННЫЕ ВОПРОСЫ</c:v>
                </c:pt>
                <c:pt idx="1">
                  <c:v>  НАЦИОНАЛЬНАЯ БЕЗОПАСНОСТЬ И  </c:v>
                </c:pt>
                <c:pt idx="2">
                  <c:v>  НАЦИОНАЛЬНАЯ ЭКОНОМИКА</c:v>
                </c:pt>
                <c:pt idx="3">
                  <c:v>  ЖИЛИЩНО-КОММУНАЛЬНОЕ ХОЗЯЙСТВО</c:v>
                </c:pt>
                <c:pt idx="4">
                  <c:v>  ОХРАНА ОКРУЖАЮЩЕЙ СРЕДЫ</c:v>
                </c:pt>
                <c:pt idx="5">
                  <c:v>  ОБРАЗОВАНИЕ</c:v>
                </c:pt>
                <c:pt idx="6">
                  <c:v>  СОЦИАЛЬНАЯ ПОЛИТИКА</c:v>
                </c:pt>
                <c:pt idx="7">
                  <c:v>  КУЛЬТУРА, КИНЕМАТОРГАФИЯ</c:v>
                </c:pt>
                <c:pt idx="8">
                  <c:v>  ФИЗИЧЕСКАЯ КУЛЬТУРА ,СПОРТ</c:v>
                </c:pt>
                <c:pt idx="9">
                  <c:v>  СРЕДСТВА МАССОВОЙ ИНФОРМАЦИИ</c:v>
                </c:pt>
              </c:strCache>
            </c:strRef>
          </c:cat>
          <c:val>
            <c:numRef>
              <c:f>Лист1!$B$2:$B$11</c:f>
              <c:numCache>
                <c:formatCode>Основной</c:formatCode>
                <c:ptCount val="10"/>
                <c:pt idx="0">
                  <c:v>30476.9</c:v>
                </c:pt>
                <c:pt idx="1">
                  <c:v>2351.1999999999998</c:v>
                </c:pt>
                <c:pt idx="2">
                  <c:v>99</c:v>
                </c:pt>
                <c:pt idx="3">
                  <c:v>36002.800000000003</c:v>
                </c:pt>
                <c:pt idx="4">
                  <c:v>50</c:v>
                </c:pt>
                <c:pt idx="5">
                  <c:v>1383.4</c:v>
                </c:pt>
                <c:pt idx="6">
                  <c:v>12681.2</c:v>
                </c:pt>
                <c:pt idx="7">
                  <c:v>5193.3</c:v>
                </c:pt>
                <c:pt idx="8">
                  <c:v>790</c:v>
                </c:pt>
                <c:pt idx="9">
                  <c:v>2232.6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51090707138646252"/>
          <c:y val="8.3802975118742115E-2"/>
          <c:w val="0.48738604242087352"/>
          <c:h val="0.910595735726423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432098765432098E-3"/>
          <c:y val="6.3842766721689962E-3"/>
          <c:w val="0.99845679012345678"/>
          <c:h val="0.796052464414755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/>
          </c:dPt>
          <c:dPt>
            <c:idx val="2"/>
            <c:bubble3D val="0"/>
            <c:spPr/>
          </c:dPt>
          <c:dLbls>
            <c:numFmt formatCode="Основной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Военно-патриотическое воспитание граждан</c:v>
                </c:pt>
                <c:pt idx="1">
                  <c:v>Организация и проведение досуговых мероприятий</c:v>
                </c:pt>
                <c:pt idx="2">
                  <c:v>Культура</c:v>
                </c:pt>
              </c:strCache>
            </c:strRef>
          </c:cat>
          <c:val>
            <c:numRef>
              <c:f>Лист1!$B$2:$B$4</c:f>
              <c:numCache>
                <c:formatCode>0,0%</c:formatCode>
                <c:ptCount val="3"/>
                <c:pt idx="0">
                  <c:v>0.15863176132118958</c:v>
                </c:pt>
                <c:pt idx="1">
                  <c:v>1.5894966064247451E-2</c:v>
                </c:pt>
                <c:pt idx="2">
                  <c:v>0.82547327261456294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56141975308641978"/>
          <c:y val="0.80074362074988248"/>
          <c:w val="0.43858024691358027"/>
          <c:h val="0.158550787975951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487168270632844E-2"/>
          <c:y val="3.7679715896926237E-2"/>
          <c:w val="0.70017838048021774"/>
          <c:h val="0.928470913261995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/>
          </c:dPt>
          <c:dPt>
            <c:idx val="1"/>
            <c:bubble3D val="0"/>
            <c:spPr/>
          </c:dPt>
          <c:dPt>
            <c:idx val="2"/>
            <c:bubble3D val="0"/>
            <c:spPr/>
          </c:dPt>
          <c:dLbls>
            <c:numFmt formatCode="Основной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Доплаты к пенсиям</c:v>
                </c:pt>
                <c:pt idx="1">
                  <c:v>Выплаты вознаграждения приемным родителям</c:v>
                </c:pt>
                <c:pt idx="2">
                  <c:v>Выплаты денежных средств на содержание ребенка</c:v>
                </c:pt>
              </c:strCache>
            </c:strRef>
          </c:cat>
          <c:val>
            <c:numRef>
              <c:f>Лист1!$B$2:$B$5</c:f>
              <c:numCache>
                <c:formatCode>0,0%</c:formatCode>
                <c:ptCount val="4"/>
                <c:pt idx="0">
                  <c:v>0.1061729173895215</c:v>
                </c:pt>
                <c:pt idx="1">
                  <c:v>0.29121061098318768</c:v>
                </c:pt>
                <c:pt idx="2">
                  <c:v>0.60261647162729071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8314037134247108"/>
          <c:y val="0.60991749159239705"/>
          <c:w val="0.29062506075629435"/>
          <c:h val="0.3423956404416032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52428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0" eaLnBrk="1" latinLnBrk="0" hangingPunct="1"/>
            <a: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000" b="1" dirty="0">
                <a:latin typeface="Times New Roman"/>
                <a:cs typeface="Times New Roman"/>
              </a:rPr>
              <a:t/>
            </a:r>
            <a:br>
              <a:rPr lang="ru-RU" sz="1000" b="1" dirty="0">
                <a:latin typeface="Times New Roman"/>
                <a:cs typeface="Times New Roman"/>
              </a:rPr>
            </a:br>
            <a:r>
              <a:rPr lang="ru-RU" sz="1000" b="1" dirty="0" smtClean="0">
                <a:latin typeface="Times New Roman"/>
                <a:cs typeface="Times New Roman"/>
              </a:rPr>
              <a:t/>
            </a:r>
            <a:br>
              <a:rPr lang="ru-RU" sz="1000" b="1" dirty="0" smtClean="0">
                <a:latin typeface="Times New Roman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«Бюджет для граждан»</a:t>
            </a:r>
            <a:endParaRPr lang="ru-RU" dirty="0" smtClean="0"/>
          </a:p>
          <a:p>
            <a:pPr rtl="0" eaLnBrk="1" latinLnBrk="0" hangingPunct="1"/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внутригородского муниципального образования Санкт-Петербурга муниципальный округ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Александровский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на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2022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год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600063"/>
              </p:ext>
            </p:extLst>
          </p:nvPr>
        </p:nvGraphicFramePr>
        <p:xfrm>
          <a:off x="755576" y="1268760"/>
          <a:ext cx="7560840" cy="50486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92124"/>
                <a:gridCol w="1149248"/>
                <a:gridCol w="1209734"/>
                <a:gridCol w="1209734"/>
              </a:tblGrid>
              <a:tr h="5568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Наименование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Сумма на </a:t>
                      </a:r>
                      <a:r>
                        <a:rPr lang="ru-RU" sz="1200" u="none" strike="noStrike" dirty="0" smtClean="0"/>
                        <a:t>2020 </a:t>
                      </a:r>
                      <a:r>
                        <a:rPr lang="ru-RU" sz="1200" u="none" strike="noStrike" dirty="0" smtClean="0"/>
                        <a:t>год    ( тыс. руб.)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/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Сумма на </a:t>
                      </a:r>
                      <a:r>
                        <a:rPr lang="ru-RU" sz="1200" u="none" strike="noStrike" dirty="0" smtClean="0"/>
                        <a:t>2021 </a:t>
                      </a:r>
                      <a:r>
                        <a:rPr lang="ru-RU" sz="1200" u="none" strike="noStrike" dirty="0" smtClean="0"/>
                        <a:t>год    ( тыс. руб.)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</a:rPr>
                        <a:t>Сумма на </a:t>
                      </a:r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</a:rPr>
                        <a:t>2022 </a:t>
                      </a:r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</a:rPr>
                        <a:t>год    ( тыс. руб.)</a:t>
                      </a:r>
                    </a:p>
                  </a:txBody>
                  <a:tcPr marL="9525" marR="9525" marT="9525" marB="0" anchor="ctr"/>
                </a:tc>
              </a:tr>
              <a:tr h="4336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</a:t>
                      </a:r>
                      <a:r>
                        <a:rPr lang="ru-RU" sz="1200" u="none" strike="noStrike" dirty="0" smtClean="0"/>
                        <a:t>ОБЩЕГОСУДАРСТВЕННЫЕ </a:t>
                      </a:r>
                      <a:r>
                        <a:rPr lang="ru-RU" sz="1200" u="none" strike="noStrike" dirty="0"/>
                        <a:t>ВОПРОСЫ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25944,2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28565,2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30476,9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НАЦИОНАЛЬНАЯ БЕЗОПАСНОСТЬ И </a:t>
                      </a:r>
                      <a:r>
                        <a:rPr lang="ru-RU" sz="1200" u="none" strike="noStrike" baseline="0" dirty="0" smtClean="0"/>
                        <a:t> </a:t>
                      </a:r>
                    </a:p>
                    <a:p>
                      <a:pPr algn="l" fontAlgn="t"/>
                      <a:r>
                        <a:rPr lang="ru-RU" sz="1200" u="none" strike="noStrike" dirty="0" smtClean="0"/>
                        <a:t>  ПРАВООХРАНИТЕЛЬНАЯ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1146,8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5124,7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2351,2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8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</a:t>
                      </a:r>
                      <a:r>
                        <a:rPr lang="ru-RU" sz="1200" u="none" strike="noStrike" dirty="0"/>
                        <a:t>НАЦИОНАЛЬНАЯ ЭКОНОМИКА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52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ЖИЛИЩНО-КОММУНАЛЬНОЕ</a:t>
                      </a:r>
                      <a:r>
                        <a:rPr lang="ru-RU" sz="1200" u="none" strike="noStrike" baseline="0" dirty="0" smtClean="0"/>
                        <a:t> ХОЗЯЙСТВО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1536,2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24371,4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36002,8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ОХРАНА ОКРУЖАЮЩЕЙ СРЕДЫ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</a:t>
                      </a:r>
                      <a:r>
                        <a:rPr lang="ru-RU" sz="1200" u="none" strike="noStrike" dirty="0" smtClean="0"/>
                        <a:t>ОБРАЗОВАНИЕ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3628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1383,4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СОЦИАЛЬНАЯ ПОЛИТИКА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16824,4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16878,9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12681,2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baseline="0" dirty="0" smtClean="0"/>
                        <a:t>  </a:t>
                      </a:r>
                      <a:r>
                        <a:rPr lang="ru-RU" sz="1200" u="none" strike="noStrike" dirty="0" smtClean="0"/>
                        <a:t>КУЛЬТУРА, КИНЕМАТОРГАФИЯ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26369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8215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5193,3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ФИЗИЧЕСКАЯ КУЛЬТУРА </a:t>
                      </a:r>
                      <a:r>
                        <a:rPr lang="ru-RU" sz="1200" u="none" strike="noStrike" dirty="0" smtClean="0"/>
                        <a:t>,СПОРТ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208,3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58,3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790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5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СРЕДСТВА МАССОВОЙ ИНФОРМАЦИИ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751,4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3551,4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2232,6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3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   Всего </a:t>
                      </a:r>
                      <a:r>
                        <a:rPr lang="ru-RU" sz="1400" u="none" strike="noStrike" dirty="0"/>
                        <a:t>расходов: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87037,9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87037,9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91260,4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1430"/>
                <a:latin typeface="Times New Roman" pitchFamily="18" charset="0"/>
                <a:cs typeface="Times New Roman" pitchFamily="18" charset="0"/>
              </a:rPr>
              <a:t>Динамика расходов бюджета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Структура расходов бюджета на </a:t>
            </a:r>
            <a:r>
              <a:rPr lang="ru-RU" b="1" dirty="0" smtClean="0">
                <a:latin typeface="Times New Roman"/>
                <a:cs typeface="Times New Roman"/>
              </a:rPr>
              <a:t>2022 </a:t>
            </a:r>
            <a:r>
              <a:rPr lang="ru-RU" b="1" dirty="0">
                <a:latin typeface="Times New Roman"/>
                <a:cs typeface="Times New Roman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4825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40991129"/>
              </p:ext>
            </p:extLst>
          </p:nvPr>
        </p:nvGraphicFramePr>
        <p:xfrm>
          <a:off x="827584" y="1412776"/>
          <a:ext cx="7992888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512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Структура расходов на культуру и образование на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9015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13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расходов на социальную политику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4052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043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780928"/>
            <a:ext cx="6624736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4400" kern="1200" dirty="0" smtClean="0">
                <a:solidFill>
                  <a:schemeClr val="lt1"/>
                </a:solidFill>
                <a:latin typeface="Times New Roman"/>
                <a:ea typeface="+mn-ea"/>
                <a:cs typeface="Times New Roman"/>
              </a:rPr>
              <a:t>Спасибо за внимание!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1582340"/>
            <a:ext cx="4139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показателями бюджета МО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Александровский на 2022.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внутригородского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Санкт-Петербурга муниципальный округ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Александровский.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dirty="0"/>
          </a:p>
        </p:txBody>
      </p:sp>
      <p:pic>
        <p:nvPicPr>
          <p:cNvPr id="1026" name="Picture 2" descr="http://photos.wikimapia.org/p/00/02/91/42/39_b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2"/>
          <a:stretch/>
        </p:blipFill>
        <p:spPr bwMode="auto">
          <a:xfrm>
            <a:off x="323528" y="1196752"/>
            <a:ext cx="4211960" cy="422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268760"/>
            <a:ext cx="381642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-поступающие в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99992" y="1268760"/>
            <a:ext cx="417646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-выплачиваемые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474721"/>
            <a:ext cx="7992888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Дефицит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доходами.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доходов бюджета над его расходами.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537321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ВАЖНО: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Обязательное требование, предъявляемое к составлению и утверждению бюджета – это его сбалансированность!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32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420888"/>
            <a:ext cx="3600400" cy="304698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 бюджета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Александровский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составляется сроком на один год – очередной финансовый год.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Среднесрочный финансовый план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Александровский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составляется сроком на 3 года – очередной финансовый год и плановый период.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Плановый период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два финансовых года, следующих за очередным финансовым годом.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k.bykhanova\Desktop\301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4087" y="2440446"/>
            <a:ext cx="3626916" cy="2534987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1760" y="76470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40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право 9"/>
          <p:cNvSpPr/>
          <p:nvPr/>
        </p:nvSpPr>
        <p:spPr>
          <a:xfrm>
            <a:off x="755576" y="1844824"/>
            <a:ext cx="2428892" cy="857256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85786" y="3214686"/>
            <a:ext cx="2428892" cy="785818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827584" y="4365104"/>
            <a:ext cx="2428892" cy="8572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Дефицит(-), профицит (+)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83262" y="1857428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2020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магнитный диск 22"/>
          <p:cNvSpPr/>
          <p:nvPr/>
        </p:nvSpPr>
        <p:spPr>
          <a:xfrm>
            <a:off x="3647543" y="3335969"/>
            <a:ext cx="1357322" cy="716090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87037,9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Блок-схема: магнитный диск 23"/>
          <p:cNvSpPr/>
          <p:nvPr/>
        </p:nvSpPr>
        <p:spPr>
          <a:xfrm>
            <a:off x="3647543" y="2420888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87037,9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5" name="Блок-схема: магнитный диск 24"/>
          <p:cNvSpPr/>
          <p:nvPr/>
        </p:nvSpPr>
        <p:spPr>
          <a:xfrm>
            <a:off x="3683262" y="4471153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517232"/>
            <a:ext cx="8136904" cy="95410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Приоритетом бюджетной политики при формировании расходной части бюджета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году остается ее социальная направленность. Более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35% расходов планируется направлять на благоустройство территории муниципального образования, более 23% планируется направить на социальную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политику, образование и культуру.</a:t>
            </a:r>
          </a:p>
        </p:txBody>
      </p:sp>
      <p:sp>
        <p:nvSpPr>
          <p:cNvPr id="28" name="Заголовок 27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926976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характеристики бюджета, тыс.руб.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580112" y="1862943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магнитный диск 29"/>
          <p:cNvSpPr/>
          <p:nvPr/>
        </p:nvSpPr>
        <p:spPr>
          <a:xfrm>
            <a:off x="5544392" y="3349036"/>
            <a:ext cx="1330415" cy="72785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91260,4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1" name="Блок-схема: магнитный диск 30"/>
          <p:cNvSpPr/>
          <p:nvPr/>
        </p:nvSpPr>
        <p:spPr>
          <a:xfrm>
            <a:off x="5544393" y="2426402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91260,4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2" name="Блок-схема: магнитный диск 31"/>
          <p:cNvSpPr/>
          <p:nvPr/>
        </p:nvSpPr>
        <p:spPr>
          <a:xfrm>
            <a:off x="5517485" y="4452309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67180" y="1881787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7331460" y="3367880"/>
            <a:ext cx="1330415" cy="72785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91260,4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5" name="Блок-схема: магнитный диск 34"/>
          <p:cNvSpPr/>
          <p:nvPr/>
        </p:nvSpPr>
        <p:spPr>
          <a:xfrm>
            <a:off x="7331461" y="2445246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91260,4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6" name="Блок-схема: магнитный диск 35"/>
          <p:cNvSpPr/>
          <p:nvPr/>
        </p:nvSpPr>
        <p:spPr>
          <a:xfrm>
            <a:off x="7367180" y="4471153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Доходы бюджета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41568" y="2780928"/>
            <a:ext cx="2562280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поступление от уплаты федеральных, региональных и местных налогов и сборов, предусмотренных Налоговым Кодексом Российской Федерации, законодательством Санкт-Петербургом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91880" y="2780928"/>
            <a:ext cx="2592288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платежи, которые включают в себя: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•восстановительная стоимость зеленых насаждений;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•штрафы за нарушение законодательства;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•иные неналоговые доходы.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00" y="2780928"/>
            <a:ext cx="2304256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поступления в местный бюджет межбюджетных трансфертов в виде дотаций, субсидий, субвенций и иных межбюджетных трансфертов 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1568" y="1412776"/>
            <a:ext cx="80348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поступающие в бюджет денежные средства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890525"/>
              </p:ext>
            </p:extLst>
          </p:nvPr>
        </p:nvGraphicFramePr>
        <p:xfrm>
          <a:off x="539552" y="2492896"/>
          <a:ext cx="7560840" cy="19507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204442"/>
                <a:gridCol w="1260802"/>
                <a:gridCol w="1047798"/>
                <a:gridCol w="1047798"/>
              </a:tblGrid>
              <a:tr h="36600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 </a:t>
                      </a:r>
                      <a:r>
                        <a:rPr lang="ru-RU" sz="1400" dirty="0" smtClean="0"/>
                        <a:t>год</a:t>
                      </a:r>
                    </a:p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 </a:t>
                      </a:r>
                      <a:r>
                        <a:rPr lang="ru-RU" sz="1400" dirty="0" smtClean="0"/>
                        <a:t>год 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2022 </a:t>
                      </a:r>
                      <a:r>
                        <a:rPr lang="ru-RU" sz="1400" dirty="0" smtClean="0"/>
                        <a:t>год план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Налоговые доходы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62942,1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4895,1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5126,6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Неналоговые доходы (тыс.руб.)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3212,1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/>
                        <a:t>Безвозмездные поступления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20883,7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86292,4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84675,6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Итого доходов (тыс.руб.)	</a:t>
                      </a:r>
                      <a:endParaRPr kumimoji="0" lang="ru-RU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87037,9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92860,7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91260,4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Динамика поступления доходов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72518" cy="116124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268760"/>
            <a:ext cx="6030416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- расходуемые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2348880"/>
            <a:ext cx="4572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распределены по: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55576" y="3429000"/>
            <a:ext cx="2006464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73624" y="3429000"/>
            <a:ext cx="2160240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Разделам бюджетной классификации</a:t>
            </a:r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372200" y="3429000"/>
            <a:ext cx="2088232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68468" y="4067780"/>
            <a:ext cx="178068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Главным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распорядителям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бюджетных средств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6575" y="4149080"/>
            <a:ext cx="200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Целевым программам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Разделы классификации расходов бюджета</a:t>
            </a:r>
            <a:b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МО </a:t>
            </a:r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Александровский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187623" y="1844824"/>
            <a:ext cx="7121363" cy="321132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«Общегосударственные вопросы»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03 00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«Национальная безопасность и правоохранительная деятельность»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04 00 «Национальная экономика»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05 00 «Жилищно-коммунальное хозяйство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0600 «Охрана окружающей среды»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«Образование»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08 00 «Культура, кинематография»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00 «Социальная политика»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11 00 «Физическая культура и спорт»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12 00 «Периодическая печать и издательства»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8745</TotalTime>
  <Words>580</Words>
  <Application>Microsoft Office PowerPoint</Application>
  <PresentationFormat>Экран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«Бюджет для граждан» внутригородского муниципального образования Санкт-Петербурга муниципальный округ Александровский  на 2022 год </vt:lpstr>
      <vt:lpstr>Бюджет для граждан</vt:lpstr>
      <vt:lpstr>Основные понятия </vt:lpstr>
      <vt:lpstr>Основные понятия  </vt:lpstr>
      <vt:lpstr>Основные характеристики бюджета, тыс.руб. </vt:lpstr>
      <vt:lpstr>Доходы бюджета </vt:lpstr>
      <vt:lpstr>Динамика поступления доходов </vt:lpstr>
      <vt:lpstr>Расходы бюджета</vt:lpstr>
      <vt:lpstr>Разделы классификации расходов бюджета МО Александровский </vt:lpstr>
      <vt:lpstr>Динамика расходов бюджета</vt:lpstr>
      <vt:lpstr>Структура расходов бюджета на 2022 год</vt:lpstr>
      <vt:lpstr>Структура расходов на культуру и образование на 2022 год</vt:lpstr>
      <vt:lpstr>Структура расходов на социальную политику на 2022 год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 Быханова</dc:creator>
  <cp:lastModifiedBy>Секретарь2</cp:lastModifiedBy>
  <cp:revision>733</cp:revision>
  <dcterms:created xsi:type="dcterms:W3CDTF">2019-03-21T07:49:10Z</dcterms:created>
  <dcterms:modified xsi:type="dcterms:W3CDTF">2022-10-19T13:37:32Z</dcterms:modified>
</cp:coreProperties>
</file>